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91" r:id="rId9"/>
    <p:sldId id="297" r:id="rId10"/>
    <p:sldId id="29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726" autoAdjust="0"/>
  </p:normalViewPr>
  <p:slideViewPr>
    <p:cSldViewPr snapToGrid="0">
      <p:cViewPr varScale="1">
        <p:scale>
          <a:sx n="94" d="100"/>
          <a:sy n="94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Neild" userId="1795359f-a2be-4d29-9eab-d255621340c7" providerId="ADAL" clId="{A1C732BE-32FD-463E-B691-86E08E874714}"/>
    <pc:docChg chg="undo custSel modSld">
      <pc:chgData name="Sarah Neild" userId="1795359f-a2be-4d29-9eab-d255621340c7" providerId="ADAL" clId="{A1C732BE-32FD-463E-B691-86E08E874714}" dt="2021-06-03T00:10:54.379" v="101" actId="113"/>
      <pc:docMkLst>
        <pc:docMk/>
      </pc:docMkLst>
      <pc:sldChg chg="modNotesTx">
        <pc:chgData name="Sarah Neild" userId="1795359f-a2be-4d29-9eab-d255621340c7" providerId="ADAL" clId="{A1C732BE-32FD-463E-B691-86E08E874714}" dt="2021-06-03T00:10:54.379" v="101" actId="113"/>
        <pc:sldMkLst>
          <pc:docMk/>
          <pc:sldMk cId="868589891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99ED-DCBF-443D-BE23-2A84295EB88D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01E05-DB08-4C28-BF09-AE681D68E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8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rplemash.com/site#tab/teachers_au/computing_sow/computing_sow/computing_sow_y3_aus/computing_sow_y3_3-3_aus" TargetMode="External"/><Relationship Id="rId7" Type="http://schemas.openxmlformats.org/officeDocument/2006/relationships/hyperlink" Target="https://www.purplemash.com/site#app/pup/sow_y3_L3_3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purplemash.com/app/pup/sow_y3_L3_2_examplecompleted" TargetMode="External"/><Relationship Id="rId5" Type="http://schemas.openxmlformats.org/officeDocument/2006/relationships/hyperlink" Target="https://www.purplemash.com/site#app/pup/sow_y3_L3_2" TargetMode="External"/><Relationship Id="rId4" Type="http://schemas.openxmlformats.org/officeDocument/2006/relationships/hyperlink" Target="https://www.purplemash.com/site#app/pup/sow_y3_L3_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buFont typeface="Symbol" panose="05050102010706020507" pitchFamily="18" charset="2"/>
              <a:buNone/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Unless otherwise stated, all resources can be found on the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main unit 3.3 page</a:t>
            </a:r>
            <a:r>
              <a:rPr lang="en-GB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From here, click on the icon to set a resource as a 2do for your class. (See PDF Lesson plan). </a:t>
            </a:r>
            <a:endParaRPr lang="en-GB" sz="1800" u="sng" dirty="0">
              <a:solidFill>
                <a:srgbClr val="0000FF"/>
              </a:solidFill>
              <a:effectLst/>
              <a:latin typeface="Nunito" panose="00000500000000000000" pitchFamily="2" charset="0"/>
              <a:ea typeface="Nunito" panose="00000500000000000000" pitchFamily="2" charset="0"/>
              <a:cs typeface="Nunito" panose="00000500000000000000" pitchFamily="2" charset="0"/>
              <a:hlinkClick r:id="rId4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000FF"/>
                </a:solidFill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  <a:hlinkClick r:id="rId4"/>
              </a:rPr>
              <a:t>Advanced Mode example 1.</a:t>
            </a:r>
            <a:endParaRPr lang="en-GB" sz="1800" dirty="0">
              <a:effectLst/>
              <a:latin typeface="Nunito" panose="00000500000000000000" pitchFamily="2" charset="0"/>
              <a:ea typeface="Nunito" panose="00000500000000000000" pitchFamily="2" charset="0"/>
              <a:cs typeface="Nunito" panose="00000500000000000000" pitchFamily="2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000FF"/>
                </a:solidFill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  <a:hlinkClick r:id="rId5"/>
              </a:rPr>
              <a:t>Advanced Mode example 2.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; 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000FF"/>
                </a:solidFill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  <a:hlinkClick r:id="rId6"/>
              </a:rPr>
              <a:t>Advanced Mode example2 Completed</a:t>
            </a:r>
            <a:endParaRPr lang="en-GB" sz="1800" dirty="0">
              <a:effectLst/>
              <a:latin typeface="Nunito" panose="00000500000000000000" pitchFamily="2" charset="0"/>
              <a:ea typeface="Nunito" panose="00000500000000000000" pitchFamily="2" charset="0"/>
              <a:cs typeface="Nunito" panose="00000500000000000000" pitchFamily="2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u="sng" dirty="0">
                <a:solidFill>
                  <a:srgbClr val="0000FF"/>
                </a:solidFill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  <a:hlinkClick r:id="rId7"/>
              </a:rPr>
              <a:t>Advanced Mode example 3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.  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Nunito" panose="00000500000000000000" pitchFamily="2" charset="0"/>
            </a:endParaRPr>
          </a:p>
          <a:p>
            <a:pPr marL="0" lvl="0" indent="0">
              <a:lnSpc>
                <a:spcPct val="115000"/>
              </a:lnSpc>
              <a:buFont typeface="Symbol" panose="05050102010706020507" pitchFamily="18" charset="2"/>
              <a:buNone/>
            </a:pPr>
            <a:r>
              <a:rPr lang="en-GB" sz="1800" b="1" dirty="0">
                <a:effectLst/>
                <a:latin typeface="Nunito" panose="00000500000000000000" pitchFamily="2" charset="0"/>
              </a:rPr>
              <a:t>NOTE: If £ button appears instead of $, click on it and choose Australian Dollars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lesson aims.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76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success criteria.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08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Use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slide 4 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and launch a blank spread sheet (launcher top right of slide).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Show switching to advance mode displays column and row labels which give us cell addresses. Ensure children know we find a cell address by column then row. Children practise finding a few cell addresses.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53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Use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5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Launch example 1 (top right of slide). As a class, create a picture from cell addresses given on sheet. </a:t>
            </a:r>
          </a:p>
          <a:p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Children then have a go on example 2 on their own (In pairs)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*set as 2Do or place in shared folder.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39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6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Children to open example 3. Children enter correct cell locations for items on the map. </a:t>
            </a:r>
          </a:p>
          <a:p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*set as 2Do or place in shared folder.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764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Use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7</a:t>
            </a:r>
            <a:r>
              <a:rPr lang="en-GB" sz="1800" b="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to display an extension activity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Children add more items to the map with cell addresses. Children expected to use the quiz tool.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18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Use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9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to evaluate success of meeting success criteria with the children.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www.purplemash.com/app/tools/2Calculate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urplemash.com/site#app/pup/sow_y3_L3_2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hyperlink" Target="https://www.purplemash.com/site#app/pup/sow_y3_L3_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hyperlink" Target="https://www.purplemash.com/site#app/pup/sow_y3_L3_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Lesson 3:</a:t>
            </a:r>
            <a:endParaRPr lang="en-GB" sz="4000" dirty="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BD2A7-BC2A-4300-AFBB-8B3304D19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b="1" kern="0" dirty="0">
                <a:solidFill>
                  <a:schemeClr val="bg1"/>
                </a:solidFill>
                <a:effectLst/>
                <a:latin typeface="Palanquin Dark SemiBold" panose="020B0704020203020204" pitchFamily="34" charset="0"/>
                <a:ea typeface="Yu Gothic Light" panose="020B0300000000000000" pitchFamily="34" charset="-128"/>
                <a:cs typeface="Palanquin Dark SemiBold" panose="020B0704020203020204" pitchFamily="34" charset="0"/>
              </a:rPr>
              <a:t>Advanced Mode and </a:t>
            </a:r>
            <a:r>
              <a:rPr lang="en-GB" sz="3600" b="1" kern="0" dirty="0">
                <a:solidFill>
                  <a:schemeClr val="bg1"/>
                </a:solidFill>
                <a:latin typeface="Palanquin Dark SemiBold" panose="020B0704020203020204" pitchFamily="34" charset="0"/>
                <a:ea typeface="Yu Gothic Light" panose="020B0300000000000000" pitchFamily="34" charset="-128"/>
                <a:cs typeface="Palanquin Dark SemiBold" panose="020B0704020203020204" pitchFamily="34" charset="0"/>
              </a:rPr>
              <a:t>Cell Addresses</a:t>
            </a:r>
            <a:endParaRPr lang="en-GB" sz="3600" b="1" kern="0" dirty="0">
              <a:solidFill>
                <a:schemeClr val="bg1"/>
              </a:solidFill>
              <a:effectLst/>
              <a:latin typeface="Palanquin Dark SemiBold" panose="020B0704020203020204" pitchFamily="34" charset="0"/>
              <a:ea typeface="Yu Gothic Light" panose="020B0300000000000000" pitchFamily="34" charset="-128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869827" y="414477"/>
            <a:ext cx="3305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DigiTech Scheme of Work</a:t>
            </a:r>
            <a:b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Unit 3.3 - Spreadsheets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To introduce the Advanced mode of 2Calculate.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To learn about describing cells using their addresses.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Success Criteria</a:t>
            </a:r>
            <a:endParaRPr lang="en-GB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Children can describe a cell location in a spreadsheet using the notation of a letter for the column followed by a number for the row.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Children can find specified locations in a spreadsheet.</a:t>
            </a:r>
            <a:endParaRPr lang="en-GB" sz="1800" dirty="0">
              <a:solidFill>
                <a:srgbClr val="000000"/>
              </a:solidFill>
              <a:effectLst/>
              <a:latin typeface="Nunito" panose="00000500000000000000" pitchFamily="2" charset="0"/>
              <a:ea typeface="Trebuchet MS" panose="020B0603020202020204" pitchFamily="34" charset="0"/>
              <a:cs typeface="Trebuchet MS" panose="020B06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5E1CC1-C464-4E92-A4BF-6471AAB9D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890" y="2727491"/>
            <a:ext cx="4420145" cy="28903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sz="400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Advanced Mode</a:t>
            </a:r>
            <a:endParaRPr lang="en-GB" sz="4000" b="1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07445" y="357351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355D61-4E9B-4055-B48A-5D602814B0A4}"/>
              </a:ext>
            </a:extLst>
          </p:cNvPr>
          <p:cNvSpPr txBox="1"/>
          <p:nvPr/>
        </p:nvSpPr>
        <p:spPr>
          <a:xfrm>
            <a:off x="203835" y="1945235"/>
            <a:ext cx="3604052" cy="71508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Clicking here makes our sheet go into ‘Advanced Mode’.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A14B26-7D9C-487B-A8D4-A7618EE91433}"/>
              </a:ext>
            </a:extLst>
          </p:cNvPr>
          <p:cNvSpPr txBox="1"/>
          <p:nvPr/>
        </p:nvSpPr>
        <p:spPr>
          <a:xfrm>
            <a:off x="9522602" y="2010703"/>
            <a:ext cx="2080048" cy="919401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Nunito" panose="00000500000000000000" pitchFamily="2" charset="0"/>
              </a:rPr>
              <a:t>Key information: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F1475DF2-097F-4314-A28A-C8F527C434A2}"/>
              </a:ext>
            </a:extLst>
          </p:cNvPr>
          <p:cNvSpPr txBox="1">
            <a:spLocks/>
          </p:cNvSpPr>
          <p:nvPr/>
        </p:nvSpPr>
        <p:spPr>
          <a:xfrm>
            <a:off x="203835" y="1334761"/>
            <a:ext cx="6657406" cy="499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open a new 2Calculate file and switch to ‘Advanced Mode’. </a:t>
            </a:r>
          </a:p>
        </p:txBody>
      </p:sp>
      <p:pic>
        <p:nvPicPr>
          <p:cNvPr id="23" name="Picture 22">
            <a:hlinkClick r:id="rId5"/>
            <a:extLst>
              <a:ext uri="{FF2B5EF4-FFF2-40B4-BE49-F238E27FC236}">
                <a16:creationId xmlns:a16="http://schemas.microsoft.com/office/drawing/2014/main" id="{4A38E431-1220-4465-B91F-FE7E60927F9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884" b="24558"/>
          <a:stretch/>
        </p:blipFill>
        <p:spPr>
          <a:xfrm>
            <a:off x="10473623" y="627192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E63D4F3-E3CC-419A-9E2D-C6D78ABD6946}"/>
              </a:ext>
            </a:extLst>
          </p:cNvPr>
          <p:cNvSpPr txBox="1"/>
          <p:nvPr/>
        </p:nvSpPr>
        <p:spPr>
          <a:xfrm>
            <a:off x="203835" y="3317611"/>
            <a:ext cx="3604052" cy="408623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What has changed?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E2834B-9218-4EA0-BCD1-1D91381CDC72}"/>
              </a:ext>
            </a:extLst>
          </p:cNvPr>
          <p:cNvCxnSpPr>
            <a:cxnSpLocks/>
          </p:cNvCxnSpPr>
          <p:nvPr/>
        </p:nvCxnSpPr>
        <p:spPr>
          <a:xfrm>
            <a:off x="3261360" y="3606634"/>
            <a:ext cx="787150" cy="46753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72AFD9-C856-4778-98F5-BF77F9F62D2E}"/>
              </a:ext>
            </a:extLst>
          </p:cNvPr>
          <p:cNvCxnSpPr>
            <a:cxnSpLocks/>
          </p:cNvCxnSpPr>
          <p:nvPr/>
        </p:nvCxnSpPr>
        <p:spPr>
          <a:xfrm>
            <a:off x="3532538" y="3477421"/>
            <a:ext cx="1273142" cy="12921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8066026-9E90-4118-A8F9-410C31F9FA02}"/>
              </a:ext>
            </a:extLst>
          </p:cNvPr>
          <p:cNvSpPr txBox="1"/>
          <p:nvPr/>
        </p:nvSpPr>
        <p:spPr>
          <a:xfrm>
            <a:off x="206159" y="4507277"/>
            <a:ext cx="3604052" cy="71508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The advanced mode now displays cell addresses.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4C06009-F51B-4F4A-BB99-14EC4E8082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0022" y="4398417"/>
            <a:ext cx="2272500" cy="152708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58CB919-5A9A-4F0F-BE35-35685A27251D}"/>
              </a:ext>
            </a:extLst>
          </p:cNvPr>
          <p:cNvSpPr txBox="1"/>
          <p:nvPr/>
        </p:nvSpPr>
        <p:spPr>
          <a:xfrm>
            <a:off x="9087409" y="2960278"/>
            <a:ext cx="2898432" cy="1328023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A cell address is worked out by reading the column then the row e.g. B2 (cell address).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9E7B45-B738-44CC-8B4E-9EAA17DD697B}"/>
              </a:ext>
            </a:extLst>
          </p:cNvPr>
          <p:cNvSpPr txBox="1"/>
          <p:nvPr/>
        </p:nvSpPr>
        <p:spPr>
          <a:xfrm>
            <a:off x="10511225" y="1531694"/>
            <a:ext cx="1295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2Calculate</a:t>
            </a: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925DFD-A843-4C4C-8E59-3044AFA8C4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8510" y="1963538"/>
            <a:ext cx="4514850" cy="5143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5076312-4869-4369-B6F3-87AEDC8A3F7E}"/>
              </a:ext>
            </a:extLst>
          </p:cNvPr>
          <p:cNvSpPr/>
          <p:nvPr/>
        </p:nvSpPr>
        <p:spPr>
          <a:xfrm>
            <a:off x="4048510" y="1945235"/>
            <a:ext cx="4567170" cy="5661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4169BB-3F30-4713-9DA7-4A5B4EECFCA9}"/>
              </a:ext>
            </a:extLst>
          </p:cNvPr>
          <p:cNvSpPr/>
          <p:nvPr/>
        </p:nvSpPr>
        <p:spPr>
          <a:xfrm>
            <a:off x="5011628" y="1834325"/>
            <a:ext cx="657652" cy="7150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7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 animBg="1"/>
      <p:bldP spid="26" grpId="0" animBg="1"/>
      <p:bldP spid="32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1: Creating a picture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4A4F5-5050-4256-8F7F-E81AB114DC4C}"/>
              </a:ext>
            </a:extLst>
          </p:cNvPr>
          <p:cNvSpPr txBox="1"/>
          <p:nvPr/>
        </p:nvSpPr>
        <p:spPr>
          <a:xfrm>
            <a:off x="312219" y="2250691"/>
            <a:ext cx="2722406" cy="1328023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Can we colour in the cell addresses the same colour for the addresses given? 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D30C2D8-4424-4211-BC04-B11D58B97623}"/>
              </a:ext>
            </a:extLst>
          </p:cNvPr>
          <p:cNvSpPr txBox="1">
            <a:spLocks/>
          </p:cNvSpPr>
          <p:nvPr/>
        </p:nvSpPr>
        <p:spPr>
          <a:xfrm>
            <a:off x="306776" y="1260518"/>
            <a:ext cx="10515600" cy="49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launch the spreadsheet (Example 1).  </a:t>
            </a:r>
          </a:p>
        </p:txBody>
      </p:sp>
      <p:pic>
        <p:nvPicPr>
          <p:cNvPr id="18" name="Picture 17">
            <a:hlinkClick r:id="rId4"/>
            <a:extLst>
              <a:ext uri="{FF2B5EF4-FFF2-40B4-BE49-F238E27FC236}">
                <a16:creationId xmlns:a16="http://schemas.microsoft.com/office/drawing/2014/main" id="{CED02826-7F1D-4866-B843-1EFB5B5472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4" b="24558"/>
          <a:stretch/>
        </p:blipFill>
        <p:spPr>
          <a:xfrm>
            <a:off x="10589824" y="692841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B67EA61-0DCB-4845-B71D-3F78E182EC93}"/>
              </a:ext>
            </a:extLst>
          </p:cNvPr>
          <p:cNvSpPr txBox="1"/>
          <p:nvPr/>
        </p:nvSpPr>
        <p:spPr>
          <a:xfrm>
            <a:off x="5903831" y="2096954"/>
            <a:ext cx="1295400" cy="1591628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What do you think it is going to make?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45EB5B-25B2-49C5-8D40-9ADFD8700CF1}"/>
              </a:ext>
            </a:extLst>
          </p:cNvPr>
          <p:cNvSpPr txBox="1"/>
          <p:nvPr/>
        </p:nvSpPr>
        <p:spPr>
          <a:xfrm>
            <a:off x="1854213" y="4607309"/>
            <a:ext cx="2883464" cy="10215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Now we have made the tree, have a go working out example 2.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D2DE86-14A2-4CEC-962B-41140C6A16D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675"/>
          <a:stretch/>
        </p:blipFill>
        <p:spPr>
          <a:xfrm>
            <a:off x="3322499" y="1721033"/>
            <a:ext cx="2466922" cy="22425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F9A943-A22E-486F-9C74-B87D09B2C5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5906" y="2080915"/>
            <a:ext cx="4432971" cy="2658777"/>
          </a:xfrm>
          <a:prstGeom prst="rect">
            <a:avLst/>
          </a:prstGeom>
        </p:spPr>
      </p:pic>
      <p:pic>
        <p:nvPicPr>
          <p:cNvPr id="21" name="Picture 20">
            <a:hlinkClick r:id="rId8"/>
            <a:extLst>
              <a:ext uri="{FF2B5EF4-FFF2-40B4-BE49-F238E27FC236}">
                <a16:creationId xmlns:a16="http://schemas.microsoft.com/office/drawing/2014/main" id="{244BEEC2-C8EF-4850-AECD-64123D60CE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4" b="24558"/>
          <a:stretch/>
        </p:blipFill>
        <p:spPr>
          <a:xfrm>
            <a:off x="5066319" y="4607309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B28E77D-C3B4-4813-93AF-B140741C7B2E}"/>
              </a:ext>
            </a:extLst>
          </p:cNvPr>
          <p:cNvSpPr txBox="1"/>
          <p:nvPr/>
        </p:nvSpPr>
        <p:spPr>
          <a:xfrm>
            <a:off x="7706360" y="4899162"/>
            <a:ext cx="2883464" cy="10215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If you finish early, could you make your own one for a friend to try?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7F8AF0-3195-4F52-ACD2-50F90371AECC}"/>
              </a:ext>
            </a:extLst>
          </p:cNvPr>
          <p:cNvSpPr txBox="1"/>
          <p:nvPr/>
        </p:nvSpPr>
        <p:spPr>
          <a:xfrm>
            <a:off x="5066319" y="5645599"/>
            <a:ext cx="1375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Nunito" panose="00000500000000000000" pitchFamily="2" charset="0"/>
              </a:rPr>
              <a:t>Example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C8C177-F2CF-4ADB-9801-0E089E5ED495}"/>
              </a:ext>
            </a:extLst>
          </p:cNvPr>
          <p:cNvSpPr txBox="1"/>
          <p:nvPr/>
        </p:nvSpPr>
        <p:spPr>
          <a:xfrm>
            <a:off x="10589824" y="1654225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Nunito" panose="00000500000000000000" pitchFamily="2" charset="0"/>
              </a:rPr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357442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 animBg="1"/>
      <p:bldP spid="36" grpId="0" animBg="1"/>
      <p:bldP spid="2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2: Treasure maps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6</a:t>
            </a:r>
            <a:endParaRPr lang="en-GB" sz="105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D30C2D8-4424-4211-BC04-B11D58B97623}"/>
              </a:ext>
            </a:extLst>
          </p:cNvPr>
          <p:cNvSpPr txBox="1">
            <a:spLocks/>
          </p:cNvSpPr>
          <p:nvPr/>
        </p:nvSpPr>
        <p:spPr>
          <a:xfrm>
            <a:off x="306776" y="1260518"/>
            <a:ext cx="10515600" cy="49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find some treasure.  </a:t>
            </a:r>
          </a:p>
        </p:txBody>
      </p:sp>
      <p:pic>
        <p:nvPicPr>
          <p:cNvPr id="18" name="Picture 17">
            <a:hlinkClick r:id="rId4"/>
            <a:extLst>
              <a:ext uri="{FF2B5EF4-FFF2-40B4-BE49-F238E27FC236}">
                <a16:creationId xmlns:a16="http://schemas.microsoft.com/office/drawing/2014/main" id="{DF5436FE-7952-43DC-87A5-2F4C44C635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4" b="24558"/>
          <a:stretch/>
        </p:blipFill>
        <p:spPr>
          <a:xfrm>
            <a:off x="10589824" y="692841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A4E797-5468-459A-9573-E0A60654EA58}"/>
              </a:ext>
            </a:extLst>
          </p:cNvPr>
          <p:cNvSpPr txBox="1"/>
          <p:nvPr/>
        </p:nvSpPr>
        <p:spPr>
          <a:xfrm>
            <a:off x="285795" y="1818551"/>
            <a:ext cx="2579325" cy="1634490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Nunito" panose="00000500000000000000" pitchFamily="2" charset="0"/>
              </a:rPr>
              <a:t>Enter the correct cell address for each item. If you get it correct, the Quiz Tool will disappear.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4F9CF9-0014-4457-8C4F-2278CB51C1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224" y="3616642"/>
            <a:ext cx="2019300" cy="151447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4976BF9-5C96-4218-A247-69A15D93B185}"/>
              </a:ext>
            </a:extLst>
          </p:cNvPr>
          <p:cNvSpPr txBox="1"/>
          <p:nvPr/>
        </p:nvSpPr>
        <p:spPr>
          <a:xfrm>
            <a:off x="411480" y="5276921"/>
            <a:ext cx="2694789" cy="715089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Nunito" panose="00000500000000000000" pitchFamily="2" charset="0"/>
              </a:rPr>
              <a:t>*Tip – Use a capital letter for cell address.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585CF8-BFB9-4291-A946-C96ED86048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3750" y="2528173"/>
            <a:ext cx="8711474" cy="27086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A85C0B-1B1A-4FC9-BBE2-FB9E45FA0403}"/>
              </a:ext>
            </a:extLst>
          </p:cNvPr>
          <p:cNvSpPr txBox="1"/>
          <p:nvPr/>
        </p:nvSpPr>
        <p:spPr>
          <a:xfrm>
            <a:off x="10561603" y="1646673"/>
            <a:ext cx="135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Nunito" panose="00000500000000000000" pitchFamily="2" charset="0"/>
              </a:rPr>
              <a:t>Example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413703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 3: Extending</a:t>
            </a:r>
            <a:endParaRPr lang="en-GB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448" y="1522000"/>
            <a:ext cx="10515600" cy="4351338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Can you add some more items to the map?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</a:t>
            </a:r>
            <a:fld id="{55C8F386-4F53-41B5-9FE5-8CDE384B50BF}" type="slidenum">
              <a:rPr lang="en-US" sz="1050" smtClean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7</a:t>
            </a:fld>
            <a:endParaRPr lang="en-GB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342B48-D30B-4C55-A3C3-3E0DA7691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987" y="3463131"/>
            <a:ext cx="2085975" cy="1114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13E08A-BAA0-44B9-AA0E-D00543CD4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319" y="3455811"/>
            <a:ext cx="1981200" cy="1104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F21972-34D0-4349-B472-239F97A92F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7085" y="3472656"/>
            <a:ext cx="2333625" cy="10572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1B09C0D-C4C1-41BE-8DFC-9846E33260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2004" y="3518158"/>
            <a:ext cx="2085975" cy="9334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C5841C-C56D-4535-8D42-1EC9ED421346}"/>
              </a:ext>
            </a:extLst>
          </p:cNvPr>
          <p:cNvSpPr txBox="1"/>
          <p:nvPr/>
        </p:nvSpPr>
        <p:spPr>
          <a:xfrm>
            <a:off x="238960" y="2336785"/>
            <a:ext cx="2866174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Add an image to a location and colour cell correctly.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94C9E-DBC0-4EE1-9290-0ECC3B6E0CA5}"/>
              </a:ext>
            </a:extLst>
          </p:cNvPr>
          <p:cNvSpPr txBox="1"/>
          <p:nvPr/>
        </p:nvSpPr>
        <p:spPr>
          <a:xfrm>
            <a:off x="3462368" y="2420252"/>
            <a:ext cx="2759109" cy="72751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Copy an image to the key.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36DDFB-A274-45A7-87ED-2269FD082330}"/>
              </a:ext>
            </a:extLst>
          </p:cNvPr>
          <p:cNvSpPr txBox="1"/>
          <p:nvPr/>
        </p:nvSpPr>
        <p:spPr>
          <a:xfrm>
            <a:off x="6456010" y="2309938"/>
            <a:ext cx="2759109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Type the cell address into the cell next to image.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8AF2B3-5271-4ED6-8734-BBA07CA38D0F}"/>
              </a:ext>
            </a:extLst>
          </p:cNvPr>
          <p:cNvSpPr txBox="1"/>
          <p:nvPr/>
        </p:nvSpPr>
        <p:spPr>
          <a:xfrm>
            <a:off x="9572353" y="2582176"/>
            <a:ext cx="2380687" cy="71508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Click on the </a:t>
            </a:r>
          </a:p>
          <a:p>
            <a:pPr algn="ctr"/>
            <a:r>
              <a:rPr lang="en-GB" b="1" dirty="0">
                <a:latin typeface="Nunito" panose="00000500000000000000" pitchFamily="2" charset="0"/>
              </a:rPr>
              <a:t>‘Quiz Tool’.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5B12FB-207E-4D33-ADD0-5207317D4394}"/>
              </a:ext>
            </a:extLst>
          </p:cNvPr>
          <p:cNvSpPr/>
          <p:nvPr/>
        </p:nvSpPr>
        <p:spPr>
          <a:xfrm>
            <a:off x="122077" y="2162939"/>
            <a:ext cx="11959342" cy="306946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7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Success </a:t>
            </a:r>
            <a:r>
              <a:rPr lang="en-GB" b="1" dirty="0">
                <a:solidFill>
                  <a:srgbClr val="000000"/>
                </a:solidFill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riteria</a:t>
            </a:r>
            <a:endParaRPr lang="en-GB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I can describe a cell location in a spreadsheet using the notation of a letter for the column followed by a number for the row.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I can find specified locations in a spreadsheet.</a:t>
            </a:r>
            <a:endParaRPr lang="en-GB" sz="1800" dirty="0">
              <a:solidFill>
                <a:srgbClr val="000000"/>
              </a:solidFill>
              <a:effectLst/>
              <a:latin typeface="Nunito" panose="00000500000000000000" pitchFamily="2" charset="0"/>
              <a:ea typeface="Trebuchet MS" panose="020B0603020202020204" pitchFamily="34" charset="0"/>
              <a:cs typeface="Trebuchet MS" panose="020B060302020202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en-GB" sz="1800" dirty="0">
              <a:effectLst/>
              <a:latin typeface="Nunito" panose="00000500000000000000" pitchFamily="2" charset="0"/>
              <a:ea typeface="Nunito" panose="00000500000000000000" pitchFamily="2" charset="0"/>
              <a:cs typeface="Nunito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</a:t>
            </a:r>
            <a:fld id="{55C8F386-4F53-41B5-9FE5-8CDE384B50BF}" type="slidenum">
              <a:rPr lang="en-US" sz="1050" smtClean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8</a:t>
            </a:fld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348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9A8F9B8A978A47A35AB74DB814E8C0" ma:contentTypeVersion="9" ma:contentTypeDescription="Create a new document." ma:contentTypeScope="" ma:versionID="1e2f54944541776e6ca6b158b464293b">
  <xsd:schema xmlns:xsd="http://www.w3.org/2001/XMLSchema" xmlns:xs="http://www.w3.org/2001/XMLSchema" xmlns:p="http://schemas.microsoft.com/office/2006/metadata/properties" xmlns:ns2="13450042-f009-418d-a922-a3175eeea887" targetNamespace="http://schemas.microsoft.com/office/2006/metadata/properties" ma:root="true" ma:fieldsID="5a60855ffc6e0cbef534e80d5bf1ef84" ns2:_="">
    <xsd:import namespace="13450042-f009-418d-a922-a3175eeea8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50042-f009-418d-a922-a3175eeea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5FC20B-D0FF-4A76-BB0A-803B6FF066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450042-f009-418d-a922-a3175eeea8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63F61E-650D-4EC9-9AA3-CD6C03C4BDE1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3450042-f009-418d-a922-a3175eeea88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</TotalTime>
  <Words>846</Words>
  <Application>Microsoft Office PowerPoint</Application>
  <PresentationFormat>Widescreen</PresentationFormat>
  <Paragraphs>85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Nunito</vt:lpstr>
      <vt:lpstr>Palanquin</vt:lpstr>
      <vt:lpstr>Palanquin Dark SemiBold</vt:lpstr>
      <vt:lpstr>Symbol</vt:lpstr>
      <vt:lpstr>Office Theme</vt:lpstr>
      <vt:lpstr>Lesson 3:</vt:lpstr>
      <vt:lpstr>Aims</vt:lpstr>
      <vt:lpstr>Success Criteria</vt:lpstr>
      <vt:lpstr>Advanced Mode</vt:lpstr>
      <vt:lpstr>Activity 1: Creating a picture </vt:lpstr>
      <vt:lpstr>Activity 2: Treasure maps </vt:lpstr>
      <vt:lpstr>Activity 3: Extending</vt:lpstr>
      <vt:lpstr>Review Success Criteria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1.7 - Coding - Lesson 1 - Slideshow</dc:title>
  <dc:creator>©2021 2Simple Limited</dc:creator>
  <cp:lastModifiedBy>Sarah Neild</cp:lastModifiedBy>
  <cp:revision>149</cp:revision>
  <dcterms:created xsi:type="dcterms:W3CDTF">2021-04-13T07:23:00Z</dcterms:created>
  <dcterms:modified xsi:type="dcterms:W3CDTF">2021-06-03T00:10:57Z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0x010100F29A8F9B8A978A47A35AB74DB814E8C0</vt:lpwstr>
  </property>
</Properties>
</file>